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1" r:id="rId4"/>
    <p:sldId id="271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0F600E-5424-45F5-8CCE-9E33D8448B15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85F77-E59A-437C-B662-B4BD57BBA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8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76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8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4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18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25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37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94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2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6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70365-59DB-43FB-9228-033914AEEE74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E3762-21BA-4F2B-9EA9-6EE5AB70B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5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Thesis and Dissertation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0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Maintaining Consistent Quality within the Dissertation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Talk with </a:t>
            </a:r>
            <a:r>
              <a:rPr lang="en-US" dirty="0"/>
              <a:t>advisors about what exactly they mean when they refer to the overall form (e.g., a series of essays or a book) and the smaller components of your dissertation.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typical dissertation is comprised of an introduction, a literature review, a theory section, a method section, a results or data analysis section, a discussion of these results, and a conclusion. </a:t>
            </a:r>
            <a:r>
              <a:rPr lang="en-US" dirty="0" smtClean="0"/>
              <a:t>With </a:t>
            </a:r>
            <a:r>
              <a:rPr lang="en-US" dirty="0"/>
              <a:t>your advisors, discuss expectations for each section and map out a plan for tackling them. </a:t>
            </a:r>
          </a:p>
        </p:txBody>
      </p:sp>
    </p:spTree>
    <p:extLst>
      <p:ext uri="{BB962C8B-B14F-4D97-AF65-F5344CB8AC3E}">
        <p14:creationId xmlns:p14="http://schemas.microsoft.com/office/powerpoint/2010/main" val="2767018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Achieving Excellence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After years of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Practice Academic Honesty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Develop Professional-Level Writing Skills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bar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Engage supervisors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Applaud Yourself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73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Tips to develop Professional-Level Writing Skills </a:t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i="1" dirty="0" smtClean="0"/>
              <a:t>Know good scholarly writing </a:t>
            </a:r>
            <a:r>
              <a:rPr lang="en-US" dirty="0" smtClean="0"/>
              <a:t>by familiarizing yourself with the writing style of authors recommended by your advisors. </a:t>
            </a:r>
          </a:p>
          <a:p>
            <a:r>
              <a:rPr lang="en-US" i="1" dirty="0" smtClean="0"/>
              <a:t>Plan your dissertation </a:t>
            </a:r>
            <a:r>
              <a:rPr lang="en-US" dirty="0" smtClean="0"/>
              <a:t>by mapping or outlining what you want to express prior to writing it. Show this plan to advisors and peers before you begin writing. </a:t>
            </a:r>
          </a:p>
          <a:p>
            <a:r>
              <a:rPr lang="en-US" i="1" dirty="0" smtClean="0"/>
              <a:t>Plan the pieces of your dissertation. </a:t>
            </a:r>
            <a:r>
              <a:rPr lang="en-US" dirty="0" smtClean="0"/>
              <a:t>Map or outline the order and content of each chapter before actually writing. </a:t>
            </a:r>
          </a:p>
          <a:p>
            <a:r>
              <a:rPr lang="en-US" i="1" dirty="0" smtClean="0"/>
              <a:t>Write and revise </a:t>
            </a:r>
            <a:r>
              <a:rPr lang="en-US" dirty="0" smtClean="0"/>
              <a:t>in separate steps to improve efficiency. After drafting a section, give it a break before going back to review and revise it. You will likely spot more errors than if you revised it while writing. </a:t>
            </a:r>
          </a:p>
          <a:p>
            <a:r>
              <a:rPr lang="en-US" i="1" dirty="0" smtClean="0"/>
              <a:t>Follow convention</a:t>
            </a:r>
            <a:r>
              <a:rPr lang="en-US" dirty="0" smtClean="0"/>
              <a:t>. There are norms for the form and style of dissertations in your field. Use handbooks of grammar and style; read books about academic writing; and understand the formatting conventions of your field. </a:t>
            </a:r>
          </a:p>
          <a:p>
            <a:r>
              <a:rPr lang="en-US" i="1" dirty="0" smtClean="0"/>
              <a:t>Get feedback</a:t>
            </a:r>
            <a:r>
              <a:rPr lang="en-US" dirty="0" smtClean="0"/>
              <a:t>. The feedback of others is extremely important. At Yale, go to the Graduate Writing Center for writing tutoring. Ask peers and faculty advisors for help with short revisions. Join a writing group. </a:t>
            </a:r>
          </a:p>
          <a:p>
            <a:r>
              <a:rPr lang="en-US" i="1" dirty="0" smtClean="0"/>
              <a:t>Practice writing and presenting your research. </a:t>
            </a:r>
            <a:r>
              <a:rPr lang="en-US" dirty="0" smtClean="0"/>
              <a:t>Take opportunities to practice both written and oral presentation.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81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Writing </a:t>
            </a:r>
            <a:r>
              <a:rPr lang="en-US" dirty="0"/>
              <a:t>a thesis or dissertation is perhaps the most </a:t>
            </a:r>
            <a:r>
              <a:rPr lang="en-US" dirty="0" smtClean="0"/>
              <a:t>difficult </a:t>
            </a:r>
            <a:r>
              <a:rPr lang="en-US" dirty="0"/>
              <a:t>part of </a:t>
            </a:r>
            <a:r>
              <a:rPr lang="en-US" dirty="0" smtClean="0"/>
              <a:t>education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thesis or dissertation marks the </a:t>
            </a:r>
            <a:r>
              <a:rPr lang="en-US" dirty="0" smtClean="0"/>
              <a:t>conclusion </a:t>
            </a:r>
            <a:r>
              <a:rPr lang="en-US" dirty="0"/>
              <a:t>of thousands of hours of training, research, and </a:t>
            </a:r>
            <a:r>
              <a:rPr lang="en-US" dirty="0" smtClean="0"/>
              <a:t>writing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Thesis/ dissertation </a:t>
            </a:r>
            <a:r>
              <a:rPr lang="en-US" dirty="0"/>
              <a:t>represents </a:t>
            </a:r>
            <a:r>
              <a:rPr lang="en-US" dirty="0" smtClean="0"/>
              <a:t>student </a:t>
            </a:r>
            <a:r>
              <a:rPr lang="en-US" dirty="0"/>
              <a:t>for years after graduation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Many of the skills (students already possess) can be applied to the dissertation writing process.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09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 of Dissertation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purpose of the dissertation is to prepare the student to be a professional in the discipline.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Through </a:t>
            </a:r>
            <a:r>
              <a:rPr lang="en-US" dirty="0"/>
              <a:t>this preparation the student learns and demonstrates the ability to conduct independent, original, and significant research.</a:t>
            </a:r>
          </a:p>
        </p:txBody>
      </p:sp>
    </p:spTree>
    <p:extLst>
      <p:ext uri="{BB962C8B-B14F-4D97-AF65-F5344CB8AC3E}">
        <p14:creationId xmlns:p14="http://schemas.microsoft.com/office/powerpoint/2010/main" val="1765226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produce a high quality dissertation or 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identify/define problems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generate questions and hypotheses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review and summarize the literature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apply appropriate methods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collect data properly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analyze and judge evidence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findings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produce publishable results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engage in a sustained piece of research or argument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think and write critically and coherently (logically).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maintain an ongoing conversation with your advisors about their expectations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24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Thesis/ Dissertation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Identify purposeful project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Express </a:t>
            </a:r>
            <a:r>
              <a:rPr lang="en-US" dirty="0">
                <a:solidFill>
                  <a:srgbClr val="FF0000"/>
                </a:solidFill>
              </a:rPr>
              <a:t>Originality</a:t>
            </a:r>
            <a:r>
              <a:rPr lang="en-US" dirty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Significance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Publishable</a:t>
            </a:r>
            <a:r>
              <a:rPr lang="en-US" dirty="0" smtClean="0"/>
              <a:t> work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Maintaining </a:t>
            </a:r>
            <a:r>
              <a:rPr lang="en-US" dirty="0" smtClean="0">
                <a:solidFill>
                  <a:srgbClr val="FF0000"/>
                </a:solidFill>
              </a:rPr>
              <a:t>quality in thesis </a:t>
            </a:r>
            <a:r>
              <a:rPr lang="en-US" dirty="0" smtClean="0"/>
              <a:t>writing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Achieving </a:t>
            </a:r>
            <a:r>
              <a:rPr lang="en-US" dirty="0">
                <a:solidFill>
                  <a:srgbClr val="FF0000"/>
                </a:solidFill>
              </a:rPr>
              <a:t>Excellence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388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Originality: what means?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An original contribution offers a novel or new perspective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researchers who </a:t>
            </a:r>
            <a:r>
              <a:rPr lang="en-US" dirty="0"/>
              <a:t>participated in the study described an original contribution as 'something that has not been done, found, proved, or seen before.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0061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Publishable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 can be publishable that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Adds to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Changes the way people think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Informs policy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Moves the field forward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Advances the state of </a:t>
            </a:r>
            <a:r>
              <a:rPr lang="en-US" dirty="0" smtClean="0"/>
              <a:t>art.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57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produce original publishable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To achieve this </a:t>
            </a:r>
            <a:r>
              <a:rPr lang="en-US" dirty="0" smtClean="0"/>
              <a:t>goal: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an original insight or </a:t>
            </a:r>
            <a:r>
              <a:rPr lang="en-US" dirty="0" smtClean="0"/>
              <a:t>advance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</a:t>
            </a:r>
            <a:r>
              <a:rPr lang="en-US" dirty="0" smtClean="0"/>
              <a:t>orrow </a:t>
            </a:r>
            <a:r>
              <a:rPr lang="en-US" dirty="0"/>
              <a:t>a contribution from another discipline and apply it to your field for the first </a:t>
            </a:r>
            <a:r>
              <a:rPr lang="en-US" dirty="0" smtClean="0"/>
              <a:t>time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Clarify</a:t>
            </a:r>
            <a:r>
              <a:rPr lang="en-US" dirty="0"/>
              <a:t>, in early discussions with </a:t>
            </a:r>
            <a:r>
              <a:rPr lang="en-US" dirty="0" smtClean="0"/>
              <a:t>advisors</a:t>
            </a:r>
            <a:r>
              <a:rPr lang="en-US" dirty="0"/>
              <a:t>, what is expected </a:t>
            </a:r>
            <a:r>
              <a:rPr lang="en-US" dirty="0" smtClean="0"/>
              <a:t>in </a:t>
            </a:r>
            <a:r>
              <a:rPr lang="en-US" dirty="0"/>
              <a:t>terms of originality.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Consider samples </a:t>
            </a:r>
            <a:r>
              <a:rPr lang="en-US" dirty="0"/>
              <a:t>of exemplary completed dissertations, and think critically about how you can most clearly display your original contribution to the reader.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Note:</a:t>
            </a:r>
            <a:r>
              <a:rPr lang="en-US" dirty="0" smtClean="0">
                <a:solidFill>
                  <a:srgbClr val="FF0000"/>
                </a:solidFill>
              </a:rPr>
              <a:t> important </a:t>
            </a:r>
            <a:r>
              <a:rPr lang="en-US" dirty="0">
                <a:solidFill>
                  <a:srgbClr val="FF0000"/>
                </a:solidFill>
              </a:rPr>
              <a:t>to understand that the contribution is not necessarily your entire dissertation but something that is part of it </a:t>
            </a:r>
          </a:p>
        </p:txBody>
      </p:sp>
    </p:spTree>
    <p:extLst>
      <p:ext uri="{BB962C8B-B14F-4D97-AF65-F5344CB8AC3E}">
        <p14:creationId xmlns:p14="http://schemas.microsoft.com/office/powerpoint/2010/main" val="1089144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Significant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</a:t>
            </a:r>
            <a:r>
              <a:rPr lang="en-US" dirty="0" smtClean="0"/>
              <a:t>ublishable in good journal (impact journal)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</a:t>
            </a:r>
            <a:r>
              <a:rPr lang="en-US" dirty="0" smtClean="0"/>
              <a:t>ffers </a:t>
            </a:r>
            <a:r>
              <a:rPr lang="en-US" dirty="0"/>
              <a:t>a </a:t>
            </a:r>
            <a:r>
              <a:rPr lang="en-US" dirty="0" smtClean="0"/>
              <a:t>non trivial (minor or un significant) to </a:t>
            </a:r>
            <a:r>
              <a:rPr lang="en-US" dirty="0"/>
              <a:t>a very important </a:t>
            </a:r>
            <a:r>
              <a:rPr lang="en-US" dirty="0" smtClean="0"/>
              <a:t>breakthrough </a:t>
            </a:r>
            <a:r>
              <a:rPr lang="en-US" dirty="0"/>
              <a:t>at the empirical, conceptual, </a:t>
            </a:r>
            <a:r>
              <a:rPr lang="en-US" dirty="0" smtClean="0"/>
              <a:t>theoretical or </a:t>
            </a:r>
            <a:r>
              <a:rPr lang="en-US" dirty="0"/>
              <a:t>policy </a:t>
            </a:r>
            <a:r>
              <a:rPr lang="en-US" dirty="0" smtClean="0"/>
              <a:t>level.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 </a:t>
            </a:r>
            <a:r>
              <a:rPr lang="en-US" dirty="0"/>
              <a:t>useful and will have an </a:t>
            </a:r>
            <a:r>
              <a:rPr lang="en-US" dirty="0" smtClean="0"/>
              <a:t>impact.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Causes (inside </a:t>
            </a:r>
            <a:r>
              <a:rPr lang="en-US" dirty="0"/>
              <a:t>and </a:t>
            </a:r>
            <a:r>
              <a:rPr lang="en-US" dirty="0" smtClean="0"/>
              <a:t>outside) the </a:t>
            </a:r>
            <a:r>
              <a:rPr lang="en-US" dirty="0"/>
              <a:t>community to see things </a:t>
            </a:r>
            <a:r>
              <a:rPr lang="en-US" dirty="0" smtClean="0"/>
              <a:t>differently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Influences </a:t>
            </a:r>
            <a:r>
              <a:rPr lang="en-US" dirty="0"/>
              <a:t>the conversation, research, and </a:t>
            </a:r>
            <a:r>
              <a:rPr lang="en-US" dirty="0" smtClean="0"/>
              <a:t>teaching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Has </a:t>
            </a:r>
            <a:r>
              <a:rPr lang="en-US" dirty="0"/>
              <a:t>implications for </a:t>
            </a:r>
            <a:r>
              <a:rPr lang="en-US" dirty="0" smtClean="0"/>
              <a:t>advances </a:t>
            </a:r>
            <a:r>
              <a:rPr lang="en-US" dirty="0"/>
              <a:t>the field, the discipline, other </a:t>
            </a:r>
            <a:r>
              <a:rPr lang="en-US" dirty="0" smtClean="0"/>
              <a:t>disciplines </a:t>
            </a:r>
            <a:r>
              <a:rPr lang="en-US" dirty="0"/>
              <a:t>or society.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615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763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Thesis and Dissertation Writing</vt:lpstr>
      <vt:lpstr>Introduction</vt:lpstr>
      <vt:lpstr>Purpose  of Dissertation</vt:lpstr>
      <vt:lpstr>How produce a high quality dissertation or thesis</vt:lpstr>
      <vt:lpstr>A Good Thesis/ Dissertation</vt:lpstr>
      <vt:lpstr>Originality: what means? </vt:lpstr>
      <vt:lpstr>Publishable work</vt:lpstr>
      <vt:lpstr>How to produce original publishable work?</vt:lpstr>
      <vt:lpstr>Significant work </vt:lpstr>
      <vt:lpstr>Maintaining Consistent Quality within the Dissertation </vt:lpstr>
      <vt:lpstr>Achieving Excellence </vt:lpstr>
      <vt:lpstr>Tips to develop Professional-Level Writing Skills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and Dissertation Writing</dc:title>
  <dc:creator>NASREEN</dc:creator>
  <cp:lastModifiedBy>NASREEN</cp:lastModifiedBy>
  <cp:revision>19</cp:revision>
  <cp:lastPrinted>2013-11-19T05:32:29Z</cp:lastPrinted>
  <dcterms:created xsi:type="dcterms:W3CDTF">2013-11-19T04:27:09Z</dcterms:created>
  <dcterms:modified xsi:type="dcterms:W3CDTF">2013-12-04T09:39:36Z</dcterms:modified>
</cp:coreProperties>
</file>